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90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43"/>
  </p:handoutMasterIdLst>
  <p:sldIdLst>
    <p:sldId id="256" r:id="rId3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85" r:id="rId18"/>
    <p:sldId id="272" r:id="rId19"/>
    <p:sldId id="273" r:id="rId20"/>
    <p:sldId id="279" r:id="rId21"/>
    <p:sldId id="280" r:id="rId22"/>
    <p:sldId id="286" r:id="rId23"/>
    <p:sldId id="276" r:id="rId24"/>
    <p:sldId id="274" r:id="rId25"/>
    <p:sldId id="275" r:id="rId26"/>
    <p:sldId id="277" r:id="rId27"/>
    <p:sldId id="281" r:id="rId28"/>
    <p:sldId id="282" r:id="rId29"/>
    <p:sldId id="278" r:id="rId30"/>
    <p:sldId id="283" r:id="rId31"/>
    <p:sldId id="284" r:id="rId32"/>
    <p:sldId id="289" r:id="rId33"/>
    <p:sldId id="288" r:id="rId34"/>
    <p:sldId id="290" r:id="rId35"/>
    <p:sldId id="291" r:id="rId36"/>
    <p:sldId id="294" r:id="rId37"/>
    <p:sldId id="295" r:id="rId38"/>
    <p:sldId id="296" r:id="rId39"/>
    <p:sldId id="292" r:id="rId40"/>
    <p:sldId id="293" r:id="rId41"/>
    <p:sldId id="297" r:id="rId4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8" Type="http://schemas.openxmlformats.org/officeDocument/2006/relationships/customXml" Target="../customXml/item1.xml"/><Relationship Id="rId47" Type="http://schemas.openxmlformats.org/officeDocument/2006/relationships/customXmlProps" Target="../customXml/itemProps90.xml"/><Relationship Id="rId46" Type="http://schemas.openxmlformats.org/officeDocument/2006/relationships/tableStyles" Target="tableStyles.xml"/><Relationship Id="rId45" Type="http://schemas.openxmlformats.org/officeDocument/2006/relationships/viewProps" Target="viewProps.xml"/><Relationship Id="rId44" Type="http://schemas.openxmlformats.org/officeDocument/2006/relationships/presProps" Target="presProps.xml"/><Relationship Id="rId43" Type="http://schemas.openxmlformats.org/officeDocument/2006/relationships/handoutMaster" Target="handoutMasters/handoutMaster1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>
                <a:sym typeface="+mn-ea"/>
              </a:rPr>
              <a:t>Encoding: How do neurons respond to stimuli, Recoding: How do neurons transform information, Decoding: how do neurons drive behavior</a:t>
            </a:r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tribute to Hinton!</a:t>
            </a:r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tribute to Hinton!</a:t>
            </a: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a rough understanding</a:t>
            </a: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after button pushing, the </a:t>
            </a:r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29.xml"/><Relationship Id="rId5" Type="http://schemas.openxmlformats.org/officeDocument/2006/relationships/image" Target="../media/image12.png"/><Relationship Id="rId4" Type="http://schemas.openxmlformats.org/officeDocument/2006/relationships/tags" Target="../tags/tag28.xml"/><Relationship Id="rId3" Type="http://schemas.openxmlformats.org/officeDocument/2006/relationships/image" Target="../media/image9.png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33.xml"/><Relationship Id="rId5" Type="http://schemas.openxmlformats.org/officeDocument/2006/relationships/image" Target="../media/image12.png"/><Relationship Id="rId4" Type="http://schemas.openxmlformats.org/officeDocument/2006/relationships/tags" Target="../tags/tag32.xml"/><Relationship Id="rId3" Type="http://schemas.openxmlformats.org/officeDocument/2006/relationships/image" Target="../media/image9.png"/><Relationship Id="rId2" Type="http://schemas.openxmlformats.org/officeDocument/2006/relationships/tags" Target="../tags/tag31.xml"/><Relationship Id="rId1" Type="http://schemas.openxmlformats.org/officeDocument/2006/relationships/tags" Target="../tags/tag30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9.xml"/><Relationship Id="rId2" Type="http://schemas.openxmlformats.org/officeDocument/2006/relationships/image" Target="../media/image15.png"/><Relationship Id="rId1" Type="http://schemas.openxmlformats.org/officeDocument/2006/relationships/tags" Target="../tags/tag3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tags" Target="../tags/tag43.xml"/><Relationship Id="rId3" Type="http://schemas.openxmlformats.org/officeDocument/2006/relationships/image" Target="../media/image16.png"/><Relationship Id="rId2" Type="http://schemas.openxmlformats.org/officeDocument/2006/relationships/tags" Target="../tags/tag42.xml"/><Relationship Id="rId1" Type="http://schemas.openxmlformats.org/officeDocument/2006/relationships/tags" Target="../tags/tag41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tags" Target="../tags/tag45.xml"/><Relationship Id="rId1" Type="http://schemas.openxmlformats.org/officeDocument/2006/relationships/tags" Target="../tags/tag44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tags" Target="../tags/tag47.xml"/><Relationship Id="rId1" Type="http://schemas.openxmlformats.org/officeDocument/2006/relationships/tags" Target="../tags/tag46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image" Target="../media/image12.png"/><Relationship Id="rId6" Type="http://schemas.openxmlformats.org/officeDocument/2006/relationships/tags" Target="../tags/tag51.xml"/><Relationship Id="rId5" Type="http://schemas.openxmlformats.org/officeDocument/2006/relationships/image" Target="../media/image9.png"/><Relationship Id="rId4" Type="http://schemas.openxmlformats.org/officeDocument/2006/relationships/tags" Target="../tags/tag50.xml"/><Relationship Id="rId3" Type="http://schemas.openxmlformats.org/officeDocument/2006/relationships/image" Target="../media/image20.png"/><Relationship Id="rId2" Type="http://schemas.openxmlformats.org/officeDocument/2006/relationships/tags" Target="../tags/tag49.xml"/><Relationship Id="rId13" Type="http://schemas.openxmlformats.org/officeDocument/2006/relationships/notesSlide" Target="../notesSlides/notesSlide10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54.xml"/><Relationship Id="rId10" Type="http://schemas.openxmlformats.org/officeDocument/2006/relationships/image" Target="../media/image21.png"/><Relationship Id="rId1" Type="http://schemas.openxmlformats.org/officeDocument/2006/relationships/tags" Target="../tags/tag48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tags" Target="../tags/tag56.xml"/><Relationship Id="rId1" Type="http://schemas.openxmlformats.org/officeDocument/2006/relationships/tags" Target="../tags/tag55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image" Target="../media/image11.png"/><Relationship Id="rId6" Type="http://schemas.openxmlformats.org/officeDocument/2006/relationships/tags" Target="../tags/tag60.xml"/><Relationship Id="rId5" Type="http://schemas.openxmlformats.org/officeDocument/2006/relationships/image" Target="../media/image10.png"/><Relationship Id="rId4" Type="http://schemas.openxmlformats.org/officeDocument/2006/relationships/tags" Target="../tags/tag59.xml"/><Relationship Id="rId3" Type="http://schemas.openxmlformats.org/officeDocument/2006/relationships/image" Target="../media/image9.png"/><Relationship Id="rId2" Type="http://schemas.openxmlformats.org/officeDocument/2006/relationships/tags" Target="../tags/tag58.xml"/><Relationship Id="rId12" Type="http://schemas.openxmlformats.org/officeDocument/2006/relationships/notesSlide" Target="../notesSlides/notesSlide12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63.xml"/><Relationship Id="rId1" Type="http://schemas.openxmlformats.org/officeDocument/2006/relationships/tags" Target="../tags/tag57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png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png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tags" Target="../tags/tag7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7.png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image" Target="../media/image3.png"/><Relationship Id="rId1" Type="http://schemas.openxmlformats.org/officeDocument/2006/relationships/tags" Target="../tags/tag4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3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8.png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3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tags" Target="../tags/tag82.xml"/><Relationship Id="rId4" Type="http://schemas.openxmlformats.org/officeDocument/2006/relationships/image" Target="../media/image30.png"/><Relationship Id="rId3" Type="http://schemas.openxmlformats.org/officeDocument/2006/relationships/tags" Target="../tags/tag81.xml"/><Relationship Id="rId2" Type="http://schemas.openxmlformats.org/officeDocument/2006/relationships/image" Target="../media/image29.png"/><Relationship Id="rId1" Type="http://schemas.openxmlformats.org/officeDocument/2006/relationships/tags" Target="../tags/tag8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tags" Target="../tags/tag8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tags" Target="../tags/tag8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88.xml"/><Relationship Id="rId6" Type="http://schemas.openxmlformats.org/officeDocument/2006/relationships/image" Target="../media/image35.png"/><Relationship Id="rId5" Type="http://schemas.openxmlformats.org/officeDocument/2006/relationships/tags" Target="../tags/tag87.xml"/><Relationship Id="rId4" Type="http://schemas.openxmlformats.org/officeDocument/2006/relationships/image" Target="../media/image34.png"/><Relationship Id="rId3" Type="http://schemas.openxmlformats.org/officeDocument/2006/relationships/tags" Target="../tags/tag86.xml"/><Relationship Id="rId2" Type="http://schemas.openxmlformats.org/officeDocument/2006/relationships/image" Target="../media/image33.png"/><Relationship Id="rId1" Type="http://schemas.openxmlformats.org/officeDocument/2006/relationships/tags" Target="../tags/tag8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tags" Target="../tags/tag8.xml"/><Relationship Id="rId2" Type="http://schemas.openxmlformats.org/officeDocument/2006/relationships/image" Target="../media/image6.png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tags" Target="../tags/tag9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.xml"/><Relationship Id="rId2" Type="http://schemas.openxmlformats.org/officeDocument/2006/relationships/image" Target="../media/image8.png"/><Relationship Id="rId1" Type="http://schemas.openxmlformats.org/officeDocument/2006/relationships/tags" Target="../tags/tag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image" Target="../media/image11.png"/><Relationship Id="rId7" Type="http://schemas.openxmlformats.org/officeDocument/2006/relationships/tags" Target="../tags/tag16.xml"/><Relationship Id="rId6" Type="http://schemas.openxmlformats.org/officeDocument/2006/relationships/image" Target="../media/image10.png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image" Target="../media/image9.png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18.xml"/><Relationship Id="rId10" Type="http://schemas.openxmlformats.org/officeDocument/2006/relationships/image" Target="../media/image12.png"/><Relationship Id="rId1" Type="http://schemas.openxmlformats.org/officeDocument/2006/relationships/tags" Target="../tags/tag12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image" Target="../media/image11.png"/><Relationship Id="rId7" Type="http://schemas.openxmlformats.org/officeDocument/2006/relationships/tags" Target="../tags/tag23.xml"/><Relationship Id="rId6" Type="http://schemas.openxmlformats.org/officeDocument/2006/relationships/image" Target="../media/image10.png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image" Target="../media/image9.png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25.xml"/><Relationship Id="rId10" Type="http://schemas.openxmlformats.org/officeDocument/2006/relationships/image" Target="../media/image12.png"/><Relationship Id="rId1" Type="http://schemas.openxmlformats.org/officeDocument/2006/relationships/tags" Target="../tags/tag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3735070" y="5970270"/>
            <a:ext cx="8058785" cy="575945"/>
          </a:xfrm>
        </p:spPr>
        <p:txBody>
          <a:bodyPr/>
          <a:lstStyle/>
          <a:p>
            <a:r>
              <a:rPr lang="en-US" altLang="zh-CN" dirty="0">
                <a:latin typeface="Georgia Regular" panose="02040502050405090303" charset="0"/>
                <a:cs typeface="Georgia Regular" panose="02040502050405090303" charset="0"/>
              </a:rPr>
              <a:t>presented by </a:t>
            </a:r>
            <a:r>
              <a:rPr lang="zh-CN" altLang="en-US" dirty="0">
                <a:latin typeface="Georgia Regular" panose="02040502050405090303" charset="0"/>
                <a:cs typeface="Georgia Regular" panose="02040502050405090303" charset="0"/>
              </a:rPr>
              <a:t>陆杨帆，</a:t>
            </a:r>
            <a:r>
              <a:rPr lang="zh-CN" altLang="en-US" dirty="0">
                <a:latin typeface="Georgia Regular" panose="02040502050405090303" charset="0"/>
                <a:cs typeface="Georgia Regular" panose="02040502050405090303" charset="0"/>
              </a:rPr>
              <a:t>张博涛</a:t>
            </a:r>
            <a:endParaRPr lang="zh-CN" altLang="en-US" dirty="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08965"/>
            <a:ext cx="12192000" cy="20993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93700" y="2708275"/>
            <a:ext cx="3341370" cy="334137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832225" y="2936875"/>
            <a:ext cx="81521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Xaq Pitkow @ CMU, Neuroscience Institute, with affliation to ML Department 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lab site: https://xaqlab.com/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/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Inverse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Control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47700" y="1006475"/>
            <a:ext cx="3302000" cy="26676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412" t="3400" r="7314" b="4479"/>
          <a:stretch>
            <a:fillRect/>
          </a:stretch>
        </p:blipFill>
        <p:spPr>
          <a:xfrm>
            <a:off x="1651635" y="5024120"/>
            <a:ext cx="1292860" cy="1305560"/>
          </a:xfrm>
          <a:prstGeom prst="ellipse">
            <a:avLst/>
          </a:prstGeom>
          <a:effectLst>
            <a:outerShdw blurRad="50800" dist="50800" dir="5400000" algn="ctr" rotWithShape="0">
              <a:srgbClr val="000000">
                <a:alpha val="21000"/>
              </a:srgbClr>
            </a:outerShdw>
          </a:effectLst>
        </p:spPr>
      </p:pic>
      <p:cxnSp>
        <p:nvCxnSpPr>
          <p:cNvPr id="19" name="Straight Arrow Connector 18"/>
          <p:cNvCxnSpPr>
            <a:stCxn id="11" idx="2"/>
          </p:cNvCxnSpPr>
          <p:nvPr>
            <p:custDataLst>
              <p:tags r:id="rId6"/>
            </p:custDataLst>
          </p:nvPr>
        </p:nvCxnSpPr>
        <p:spPr>
          <a:xfrm>
            <a:off x="2298700" y="3674110"/>
            <a:ext cx="0" cy="11709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0" name="Text Box 19"/>
          <p:cNvSpPr txBox="1"/>
          <p:nvPr/>
        </p:nvSpPr>
        <p:spPr>
          <a:xfrm>
            <a:off x="4278630" y="1552575"/>
            <a:ext cx="733107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What if the agent is wrong... but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: doing wrong things for 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                                     the right reasons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/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Inverse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Control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47700" y="1006475"/>
            <a:ext cx="3302000" cy="26676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412" t="3400" r="7314" b="4479"/>
          <a:stretch>
            <a:fillRect/>
          </a:stretch>
        </p:blipFill>
        <p:spPr>
          <a:xfrm>
            <a:off x="1651635" y="5024120"/>
            <a:ext cx="1292860" cy="1305560"/>
          </a:xfrm>
          <a:prstGeom prst="ellipse">
            <a:avLst/>
          </a:prstGeom>
          <a:effectLst>
            <a:outerShdw blurRad="50800" dist="50800" dir="5400000" algn="ctr" rotWithShape="0">
              <a:srgbClr val="000000">
                <a:alpha val="21000"/>
              </a:srgbClr>
            </a:outerShdw>
          </a:effectLst>
        </p:spPr>
      </p:pic>
      <p:cxnSp>
        <p:nvCxnSpPr>
          <p:cNvPr id="19" name="Straight Arrow Connector 18"/>
          <p:cNvCxnSpPr>
            <a:stCxn id="11" idx="2"/>
          </p:cNvCxnSpPr>
          <p:nvPr>
            <p:custDataLst>
              <p:tags r:id="rId6"/>
            </p:custDataLst>
          </p:nvPr>
        </p:nvCxnSpPr>
        <p:spPr>
          <a:xfrm>
            <a:off x="2298700" y="3674110"/>
            <a:ext cx="0" cy="11709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0" name="Text Box 19"/>
          <p:cNvSpPr txBox="1"/>
          <p:nvPr/>
        </p:nvSpPr>
        <p:spPr>
          <a:xfrm>
            <a:off x="4278630" y="1552575"/>
            <a:ext cx="733107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What if the agent is wrong... but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: doing wrong things for 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                                     the right reasons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The agent’s </a:t>
            </a:r>
            <a:r>
              <a:rPr lang="en-US" sz="2400">
                <a:solidFill>
                  <a:schemeClr val="accent3">
                    <a:lumMod val="75000"/>
                  </a:schemeClr>
                </a:solidFill>
                <a:latin typeface="Georgia Regular" panose="02040502050405090303" charset="0"/>
                <a:cs typeface="Georgia Regular" panose="02040502050405090303" charset="0"/>
              </a:rPr>
              <a:t>belief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about the world is wrong,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but it acts </a:t>
            </a:r>
            <a:r>
              <a:rPr lang="en-US" sz="2400">
                <a:solidFill>
                  <a:schemeClr val="accent4">
                    <a:lumMod val="75000"/>
                  </a:schemeClr>
                </a:solidFill>
                <a:latin typeface="Georgia Regular" panose="02040502050405090303" charset="0"/>
                <a:cs typeface="Georgia Regular" panose="02040502050405090303" charset="0"/>
              </a:rPr>
              <a:t>optimally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according to the belief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(giving rise to </a:t>
            </a:r>
            <a:r>
              <a:rPr lang="en-US" sz="2400">
                <a:solidFill>
                  <a:schemeClr val="accent5">
                    <a:lumMod val="60000"/>
                    <a:lumOff val="40000"/>
                  </a:schemeClr>
                </a:solidFill>
                <a:latin typeface="Georgia Regular" panose="02040502050405090303" charset="0"/>
                <a:cs typeface="Georgia Regular" panose="02040502050405090303" charset="0"/>
              </a:rPr>
              <a:t>suboptimal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behavior)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Modelling Behavior as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61290" y="1272540"/>
            <a:ext cx="8316595" cy="405257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7893050" y="1605280"/>
            <a:ext cx="382714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Georgia Regular" panose="02040502050405090303" charset="0"/>
                <a:cs typeface="Georgia Regular" panose="02040502050405090303" charset="0"/>
              </a:rPr>
              <a:t>MDP: agent knows the real state</a:t>
            </a:r>
            <a:endParaRPr lang="en-US" sz="20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0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000">
                <a:latin typeface="Georgia Regular" panose="02040502050405090303" charset="0"/>
                <a:cs typeface="Georgia Regular" panose="02040502050405090303" charset="0"/>
              </a:rPr>
              <a:t>POMDP: agent has to infer the true state from observations</a:t>
            </a:r>
            <a:endParaRPr lang="en-US" sz="20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000">
                <a:latin typeface="Georgia Regular" panose="02040502050405090303" charset="0"/>
                <a:cs typeface="Georgia Regular" panose="02040502050405090303" charset="0"/>
              </a:rPr>
              <a:t>(and actions)</a:t>
            </a:r>
            <a:endParaRPr lang="en-US" sz="20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Modelling Behavior as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3335" y="912495"/>
            <a:ext cx="7480300" cy="532130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7096760" y="1245870"/>
            <a:ext cx="22536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7030A0"/>
                </a:solidFill>
                <a:latin typeface="Georgia Regular" panose="02040502050405090303" charset="0"/>
                <a:cs typeface="Georgia Regular" panose="02040502050405090303" charset="0"/>
              </a:rPr>
              <a:t>to the experimenter</a:t>
            </a:r>
            <a:endParaRPr lang="en-US">
              <a:solidFill>
                <a:srgbClr val="7030A0"/>
              </a:solidFill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044055" y="2325370"/>
            <a:ext cx="45796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Assumptions: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1. maximize total utility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2. stationary policy, no learning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3525" y="682625"/>
            <a:ext cx="10490200" cy="3454400"/>
          </a:xfrm>
          <a:prstGeom prst="rect">
            <a:avLst/>
          </a:prstGeom>
        </p:spPr>
      </p:pic>
      <p:sp>
        <p:nvSpPr>
          <p:cNvPr id="17" name="Title 16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Modelling Behavior as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47700" y="4137025"/>
            <a:ext cx="406400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agent’s parameters: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solidFill>
                  <a:srgbClr val="00B0F0"/>
                </a:solidFill>
                <a:latin typeface="Georgia Regular" panose="02040502050405090303" charset="0"/>
                <a:cs typeface="Georgia Regular" panose="02040502050405090303" charset="0"/>
              </a:rPr>
              <a:t>appearance rate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(box1, 2), </a:t>
            </a:r>
            <a:r>
              <a:rPr lang="en-US" sz="2400">
                <a:solidFill>
                  <a:srgbClr val="00B0F0"/>
                </a:solidFill>
                <a:latin typeface="Georgia Regular" panose="02040502050405090303" charset="0"/>
                <a:cs typeface="Georgia Regular" panose="02040502050405090303" charset="0"/>
              </a:rPr>
              <a:t>disappearance rate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(box1, 2)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47700" y="5826125"/>
            <a:ext cx="60413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(reward availability as a telegraph process)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(these parameters are very useful when you’re far away from the box)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4711700" y="4471035"/>
            <a:ext cx="4064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92D050"/>
                </a:solidFill>
                <a:latin typeface="Georgia Regular" panose="02040502050405090303" charset="0"/>
                <a:cs typeface="Georgia Regular" panose="02040502050405090303" charset="0"/>
              </a:rPr>
              <a:t>color parameters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(box1, 2)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(color drawn from a binomial)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(useful when you’re right at the box)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8631555" y="4286885"/>
            <a:ext cx="310388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utility: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solidFill>
                  <a:srgbClr val="FFC000"/>
                </a:solidFill>
                <a:latin typeface="Georgia Regular" panose="02040502050405090303" charset="0"/>
                <a:cs typeface="Georgia Regular" panose="02040502050405090303" charset="0"/>
              </a:rPr>
              <a:t>grooming reward</a:t>
            </a:r>
            <a:endParaRPr lang="en-US" sz="2400">
              <a:solidFill>
                <a:srgbClr val="FFC000"/>
              </a:solidFill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solidFill>
                  <a:srgbClr val="FFC000"/>
                </a:solidFill>
                <a:latin typeface="Georgia Regular" panose="02040502050405090303" charset="0"/>
                <a:cs typeface="Georgia Regular" panose="02040502050405090303" charset="0"/>
              </a:rPr>
              <a:t>travel cost</a:t>
            </a:r>
            <a:endParaRPr lang="en-US" sz="2400">
              <a:solidFill>
                <a:srgbClr val="FFC000"/>
              </a:solidFill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solidFill>
                  <a:srgbClr val="FFC000"/>
                </a:solidFill>
                <a:latin typeface="Georgia Regular" panose="02040502050405090303" charset="0"/>
                <a:cs typeface="Georgia Regular" panose="02040502050405090303" charset="0"/>
              </a:rPr>
              <a:t>push button cost</a:t>
            </a:r>
            <a:endParaRPr lang="en-US" sz="2400">
              <a:solidFill>
                <a:srgbClr val="FFC000"/>
              </a:solidFill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Maths behind modelling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Modelling Behavior as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79095" y="1116965"/>
            <a:ext cx="4216400" cy="388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b="1832"/>
          <a:stretch>
            <a:fillRect/>
          </a:stretch>
        </p:blipFill>
        <p:spPr>
          <a:xfrm>
            <a:off x="5456555" y="1227455"/>
            <a:ext cx="5760720" cy="403288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Modelling Behavior as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93065" y="1314450"/>
            <a:ext cx="11099800" cy="454088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5537835" y="1218565"/>
            <a:ext cx="4064000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en-US">
              <a:solidFill>
                <a:srgbClr val="00B050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Modelling Behavior as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47700" y="1200150"/>
            <a:ext cx="10693400" cy="53213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Modelling Behavior as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3" name="Picture 2" descr="/Users/fitzgeraldsnow/Library/Containers/com.kingsoft.wpsoffice.mac/Data/tmp/photoeditapp/20250925213131/temp.pngtem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528185" y="1567815"/>
            <a:ext cx="3543300" cy="31877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80340" y="1828165"/>
            <a:ext cx="3302000" cy="26676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6412" t="3400" r="7314" b="4479"/>
          <a:stretch>
            <a:fillRect/>
          </a:stretch>
        </p:blipFill>
        <p:spPr>
          <a:xfrm>
            <a:off x="1064895" y="2305050"/>
            <a:ext cx="1292860" cy="1305560"/>
          </a:xfrm>
          <a:prstGeom prst="ellipse">
            <a:avLst/>
          </a:prstGeom>
          <a:effectLst>
            <a:outerShdw blurRad="50800" dist="50800" dir="5400000" algn="ctr" rotWithShape="0">
              <a:srgbClr val="000000">
                <a:alpha val="21000"/>
              </a:srgbClr>
            </a:outerShdw>
          </a:effectLst>
        </p:spPr>
      </p:pic>
      <p:sp>
        <p:nvSpPr>
          <p:cNvPr id="4" name="Text Box 3"/>
          <p:cNvSpPr txBox="1"/>
          <p:nvPr/>
        </p:nvSpPr>
        <p:spPr>
          <a:xfrm>
            <a:off x="598170" y="455485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teacher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POMDP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</p:txBody>
      </p:sp>
      <p:cxnSp>
        <p:nvCxnSpPr>
          <p:cNvPr id="5" name="Straight Arrow Connector 4"/>
          <p:cNvCxnSpPr>
            <a:stCxn id="11" idx="3"/>
          </p:cNvCxnSpPr>
          <p:nvPr/>
        </p:nvCxnSpPr>
        <p:spPr>
          <a:xfrm>
            <a:off x="3482340" y="3162300"/>
            <a:ext cx="1372235" cy="0"/>
          </a:xfrm>
          <a:prstGeom prst="straightConnector1">
            <a:avLst/>
          </a:prstGeom>
          <a:ln w="31750" cap="rnd">
            <a:solidFill>
              <a:schemeClr val="accent4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>
            <p:custDataLst>
              <p:tags r:id="rId8"/>
            </p:custDataLst>
          </p:nvPr>
        </p:nvCxnSpPr>
        <p:spPr>
          <a:xfrm>
            <a:off x="7889875" y="3162300"/>
            <a:ext cx="1372235" cy="0"/>
          </a:xfrm>
          <a:prstGeom prst="straightConnector1">
            <a:avLst/>
          </a:prstGeom>
          <a:ln w="31750" cap="rnd">
            <a:solidFill>
              <a:schemeClr val="accent4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Text Box 6"/>
          <p:cNvSpPr txBox="1"/>
          <p:nvPr/>
        </p:nvSpPr>
        <p:spPr>
          <a:xfrm>
            <a:off x="8082915" y="3202940"/>
            <a:ext cx="7912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IRC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5046345" y="462724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Neural Network model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547745" y="2729230"/>
            <a:ext cx="9194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train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10" name="Text Box 9"/>
          <p:cNvSpPr txBox="1"/>
          <p:nvPr>
            <p:custDataLst>
              <p:tags r:id="rId9"/>
            </p:custDataLst>
          </p:nvPr>
        </p:nvSpPr>
        <p:spPr>
          <a:xfrm>
            <a:off x="2846705" y="3189605"/>
            <a:ext cx="26333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        minimize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                 (policy) 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12" name="334E55B0-647D-440b-865C-3EC943EB4CBC-1" descr="wpsoffice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43605" y="3602355"/>
            <a:ext cx="801370" cy="33401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7252970" y="762635"/>
            <a:ext cx="387286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input NN with slightly different parameters from the actual POMDP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(suboptimality)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</p:txBody>
      </p:sp>
      <p:cxnSp>
        <p:nvCxnSpPr>
          <p:cNvPr id="15" name="Straight Arrow Connector 14"/>
          <p:cNvCxnSpPr>
            <a:stCxn id="7" idx="0"/>
          </p:cNvCxnSpPr>
          <p:nvPr/>
        </p:nvCxnSpPr>
        <p:spPr>
          <a:xfrm flipV="1">
            <a:off x="8478520" y="2240915"/>
            <a:ext cx="0" cy="962025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7"/>
          <a:srcRect l="6412" t="3400" r="7314" b="4479"/>
          <a:stretch>
            <a:fillRect/>
          </a:stretch>
        </p:blipFill>
        <p:spPr>
          <a:xfrm>
            <a:off x="9463405" y="2508885"/>
            <a:ext cx="1292860" cy="1305560"/>
          </a:xfrm>
          <a:prstGeom prst="ellipse">
            <a:avLst/>
          </a:prstGeom>
          <a:effectLst>
            <a:outerShdw blurRad="50800" dist="50800" dir="5400000" algn="ctr" rotWithShape="0">
              <a:srgbClr val="000000">
                <a:alpha val="21000"/>
              </a:srgbClr>
            </a:outerShdw>
          </a:effectLst>
        </p:spPr>
      </p:pic>
      <p:sp>
        <p:nvSpPr>
          <p:cNvPr id="18" name="Text Box 17"/>
          <p:cNvSpPr txBox="1"/>
          <p:nvPr/>
        </p:nvSpPr>
        <p:spPr>
          <a:xfrm>
            <a:off x="8931275" y="3936365"/>
            <a:ext cx="27298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NN’s POMDP (belief)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              Reinforcement Learning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69900" y="1116965"/>
            <a:ext cx="5689600" cy="55245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159500" y="1917065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Given: reward(, state)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Georgia Regular" panose="02040502050405090303" charset="0"/>
                <a:cs typeface="Georgia Regular" panose="02040502050405090303" charset="0"/>
              </a:rPr>
              <a:t>What is the optimal action?</a:t>
            </a:r>
            <a:endParaRPr lang="en-US" sz="2400">
              <a:solidFill>
                <a:schemeClr val="accent5">
                  <a:lumMod val="75000"/>
                </a:schemeClr>
              </a:solidFill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6" name="Picture 5" descr="21575614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95800" y="1534795"/>
            <a:ext cx="1198880" cy="11988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Modelling Behavior as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</a:t>
            </a:r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Rational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3100" y="1116965"/>
            <a:ext cx="10605135" cy="473138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814070" y="1581785"/>
            <a:ext cx="983615" cy="8585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Neural Coding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445000" y="1381760"/>
            <a:ext cx="3302000" cy="26676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01370" y="2181860"/>
            <a:ext cx="1066800" cy="1066800"/>
          </a:xfrm>
          <a:prstGeom prst="rect">
            <a:avLst/>
          </a:prstGeom>
        </p:spPr>
      </p:pic>
      <p:pic>
        <p:nvPicPr>
          <p:cNvPr id="10" name="Picture 9" descr="/Users/fitzgeraldsnow/Library/Containers/com.kingsoft.wpsoffice.mac/Data/tmp/photoeditapp/20250923200025/temp.pngtemp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323830" y="1991995"/>
            <a:ext cx="1270000" cy="1447800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>
          <a:xfrm>
            <a:off x="2049145" y="2535555"/>
            <a:ext cx="2446020" cy="360045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Right Arrow 5"/>
          <p:cNvSpPr/>
          <p:nvPr>
            <p:custDataLst>
              <p:tags r:id="rId8"/>
            </p:custDataLst>
          </p:nvPr>
        </p:nvSpPr>
        <p:spPr>
          <a:xfrm>
            <a:off x="7812405" y="2535555"/>
            <a:ext cx="2446020" cy="360045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2181225" y="2109470"/>
            <a:ext cx="19170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encoding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8" name="Text Box 7"/>
          <p:cNvSpPr txBox="1"/>
          <p:nvPr>
            <p:custDataLst>
              <p:tags r:id="rId9"/>
            </p:custDataLst>
          </p:nvPr>
        </p:nvSpPr>
        <p:spPr>
          <a:xfrm>
            <a:off x="7966710" y="2109470"/>
            <a:ext cx="19170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decoding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11" name="Text Box 10"/>
          <p:cNvSpPr txBox="1"/>
          <p:nvPr>
            <p:custDataLst>
              <p:tags r:id="rId10"/>
            </p:custDataLst>
          </p:nvPr>
        </p:nvSpPr>
        <p:spPr>
          <a:xfrm>
            <a:off x="5329555" y="913765"/>
            <a:ext cx="19170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rgbClr val="00B050"/>
                </a:solidFill>
                <a:latin typeface="Georgia Regular" panose="02040502050405090303" charset="0"/>
                <a:cs typeface="Georgia Regular" panose="02040502050405090303" charset="0"/>
              </a:rPr>
              <a:t>recoding</a:t>
            </a:r>
            <a:endParaRPr lang="en-US" sz="3200">
              <a:solidFill>
                <a:srgbClr val="00B050"/>
              </a:solidFill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12" name="Circular Arrow 11"/>
          <p:cNvSpPr/>
          <p:nvPr/>
        </p:nvSpPr>
        <p:spPr>
          <a:xfrm rot="4380000" flipV="1">
            <a:off x="5731510" y="1057910"/>
            <a:ext cx="1617345" cy="2489200"/>
          </a:xfrm>
          <a:prstGeom prst="circularArrow">
            <a:avLst/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scaled="0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6065520" y="2529205"/>
            <a:ext cx="0" cy="2061845"/>
          </a:xfrm>
          <a:prstGeom prst="straightConnector1">
            <a:avLst/>
          </a:prstGeom>
          <a:ln w="31750">
            <a:gradFill>
              <a:gsLst>
                <a:gs pos="0">
                  <a:schemeClr val="accent6">
                    <a:hueOff val="-4200000"/>
                  </a:schemeClr>
                </a:gs>
                <a:gs pos="100000">
                  <a:schemeClr val="accent6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Text Box 14"/>
          <p:cNvSpPr txBox="1"/>
          <p:nvPr/>
        </p:nvSpPr>
        <p:spPr>
          <a:xfrm>
            <a:off x="3842385" y="4591050"/>
            <a:ext cx="54070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>
                <a:latin typeface="Georgia Regular" panose="02040502050405090303" charset="0"/>
                <a:cs typeface="Georgia Regular" panose="02040502050405090303" charset="0"/>
              </a:rPr>
              <a:t>temporal dynamics of the </a:t>
            </a:r>
            <a:endParaRPr lang="en-US" sz="28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800">
                <a:latin typeface="Georgia Regular" panose="02040502050405090303" charset="0"/>
                <a:cs typeface="Georgia Regular" panose="02040502050405090303" charset="0"/>
              </a:rPr>
              <a:t>neural populations</a:t>
            </a:r>
            <a:endParaRPr lang="en-US" sz="28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10791190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Neural Coding: neural implementation of POMDP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t="10088"/>
          <a:stretch>
            <a:fillRect/>
          </a:stretch>
        </p:blipFill>
        <p:spPr>
          <a:xfrm>
            <a:off x="181610" y="1116965"/>
            <a:ext cx="9500870" cy="55473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10755630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Neural Coding of rational thoughts</a:t>
            </a:r>
            <a:endParaRPr lang="en-US" altLang="zh-CN" sz="3200">
              <a:solidFill>
                <a:schemeClr val="tx1"/>
              </a:solidFill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52755" y="1116965"/>
            <a:ext cx="9725025" cy="54692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Neural Coding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934085"/>
            <a:ext cx="12192000" cy="561276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300" y="0"/>
            <a:ext cx="1169035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Neural Coding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Neural Coding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60450" y="895350"/>
            <a:ext cx="8980170" cy="582041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Problems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7700" y="258445"/>
            <a:ext cx="6463665" cy="858520"/>
          </a:xfrm>
        </p:spPr>
        <p:txBody>
          <a:bodyPr>
            <a:normAutofit/>
          </a:bodyPr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Problems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6463665" cy="858520"/>
          </a:xfrm>
        </p:spPr>
        <p:txBody>
          <a:bodyPr/>
          <a:p>
            <a:r>
              <a:rPr lang="en-US" sz="3200">
                <a:solidFill>
                  <a:srgbClr val="7030A0"/>
                </a:solidFill>
                <a:latin typeface="Georgia Regular" panose="02040502050405090303" charset="0"/>
                <a:cs typeface="Georgia Regular" panose="02040502050405090303" charset="0"/>
              </a:rPr>
              <a:t>Inverse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Reinforcement Learning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69900" y="1116965"/>
            <a:ext cx="5689600" cy="5524500"/>
          </a:xfrm>
          <a:prstGeom prst="rect">
            <a:avLst/>
          </a:prstGeom>
        </p:spPr>
      </p:pic>
      <p:sp>
        <p:nvSpPr>
          <p:cNvPr id="5" name="Text Box 4"/>
          <p:cNvSpPr txBox="1"/>
          <p:nvPr>
            <p:custDataLst>
              <p:tags r:id="rId3"/>
            </p:custDataLst>
          </p:nvPr>
        </p:nvSpPr>
        <p:spPr>
          <a:xfrm>
            <a:off x="6159500" y="1917065"/>
            <a:ext cx="523875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Given: Action trajectory of an agent(mostly, an expert)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What is the reward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(function that the agent is trying to maximize)?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6" name="Picture 5" descr="2157561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445385" y="3115945"/>
            <a:ext cx="1198880" cy="119888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864485" y="2212975"/>
            <a:ext cx="6463665" cy="858520"/>
          </a:xfrm>
        </p:spPr>
        <p:txBody>
          <a:bodyPr>
            <a:normAutofit/>
          </a:bodyPr>
          <a:p>
            <a:pPr algn="ctr"/>
            <a:r>
              <a:rPr lang="en-US" sz="4800">
                <a:latin typeface="Georgia Regular" panose="02040502050405090303" charset="0"/>
                <a:cs typeface="Georgia Regular" panose="02040502050405090303" charset="0"/>
              </a:rPr>
              <a:t>THE END</a:t>
            </a:r>
            <a:endParaRPr lang="en-US" sz="48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2" name="Title 16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991485" y="4653915"/>
            <a:ext cx="6463665" cy="85852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Georgia Regular" panose="02040502050405090303" charset="0"/>
                <a:cs typeface="Georgia Regular" panose="02040502050405090303" charset="0"/>
              </a:rPr>
              <a:t>unless there’s still time left</a:t>
            </a:r>
            <a:endParaRPr lang="en-US" sz="28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180465" y="629285"/>
            <a:ext cx="9831705" cy="858520"/>
          </a:xfrm>
        </p:spPr>
        <p:txBody>
          <a:bodyPr>
            <a:normAutofit fontScale="90000"/>
          </a:bodyPr>
          <a:p>
            <a:r>
              <a:rPr lang="en-US" sz="4445">
                <a:latin typeface="Georgia Regular" panose="02040502050405090303" charset="0"/>
                <a:cs typeface="Georgia Regular" panose="02040502050405090303" charset="0"/>
                <a:sym typeface="+mn-ea"/>
              </a:rPr>
              <a:t>(?)</a:t>
            </a:r>
            <a:r>
              <a:rPr lang="en-US" sz="4445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Representation learning is the bridge from planning to problem solving</a:t>
            </a:r>
            <a:endParaRPr lang="en-US" sz="4445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810" y="1775460"/>
            <a:ext cx="12192000" cy="508254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7416800" cy="3009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2946400"/>
            <a:ext cx="7213600" cy="391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050405" y="2003425"/>
            <a:ext cx="5129530" cy="285115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406400" y="4546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Problems in Mathematics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406400" y="1593850"/>
            <a:ext cx="1106360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10 people A1-A10 attend a meeting, some of them shake hands with each other.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After the meeting, they report how many people they’ve shaked hands with: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respectively 2, 5, 6, 3, 10, 5, 7, 1, 4, 8.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Is it possible?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406400" y="4546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Problems in Mathematics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406400" y="1593850"/>
            <a:ext cx="1106360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10 people A1-A10 attend a meeting, some of them shake hands with each other.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After the meeting, they report how many people they’ve shaked hands with: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respectively 2, 5, 6, 3, 10, 5, 7, 1, 4, 8.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06400" y="3328035"/>
            <a:ext cx="3317875" cy="311404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724275" y="3512185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If you try to do a tree search on the graph, tremendous computation...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10" name="Bent Arrow 9"/>
          <p:cNvSpPr/>
          <p:nvPr/>
        </p:nvSpPr>
        <p:spPr>
          <a:xfrm flipH="1" flipV="1">
            <a:off x="3607435" y="4711065"/>
            <a:ext cx="862965" cy="898525"/>
          </a:xfrm>
          <a:prstGeom prst="ben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406400" y="4546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Problems in Mathematics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406400" y="1593850"/>
            <a:ext cx="1106360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10 people A1-A10 attend a meeting, some of them shake hands with each other.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After the meeting, they report how many people they’ve shaked hands with: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respectively 2, 5, 6, 3, 10, 5, 7, 1, 4, 8.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06400" y="3328035"/>
            <a:ext cx="3317875" cy="311404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724275" y="3512185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If you try to do a tree search on the graph, tremendous computation...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10" name="Bent Arrow 9"/>
          <p:cNvSpPr/>
          <p:nvPr/>
        </p:nvSpPr>
        <p:spPr>
          <a:xfrm flipH="1" flipV="1">
            <a:off x="3607435" y="4711065"/>
            <a:ext cx="862965" cy="898525"/>
          </a:xfrm>
          <a:prstGeom prst="ben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5621020" y="4711065"/>
            <a:ext cx="601662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...but if you find an efficient representation of the task: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Is the sum of the degrees even?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2+5+...+8 = odd, so someone’s lying!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521970" y="802005"/>
            <a:ext cx="983043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buFont typeface="Arial" panose="020B0604020202090204" pitchFamily="34" charset="0"/>
              <a:buChar char="•"/>
            </a:pP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tasks do not have unique state representations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pPr marL="342900" indent="-342900" algn="l">
              <a:buFont typeface="Arial" panose="020B0604020202090204" pitchFamily="34" charset="0"/>
              <a:buChar char="•"/>
            </a:pP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pPr marL="342900" indent="-342900" algn="l">
              <a:buFont typeface="Arial" panose="020B0604020202090204" pitchFamily="34" charset="0"/>
              <a:buChar char="•"/>
            </a:pP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the brain solves seemingly complex tasks by </a:t>
            </a:r>
            <a:r>
              <a:rPr lang="en-US" sz="24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learning efficient, low-dimensional representations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that simplify these tasks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pPr marL="342900" indent="-342900" algn="l">
              <a:buFont typeface="Arial" panose="020B0604020202090204" pitchFamily="34" charset="0"/>
              <a:buChar char="•"/>
            </a:pP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pPr marL="342900" indent="-342900" algn="l">
              <a:buFont typeface="Arial" panose="020B0604020202090204" pitchFamily="34" charset="0"/>
              <a:buChar char="•"/>
            </a:pP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efficient representations are task-specific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pPr marL="342900" indent="-342900" algn="l">
              <a:buFont typeface="Arial" panose="020B0604020202090204" pitchFamily="34" charset="0"/>
              <a:buChar char="•"/>
            </a:pP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pPr marL="342900" indent="-342900" algn="l">
              <a:buFont typeface="Arial" panose="020B0604020202090204" pitchFamily="34" charset="0"/>
              <a:buChar char="•"/>
            </a:pP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how living agents know what to represent in order to use neural RL to solve tasks?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pPr marL="342900" indent="-342900" algn="l">
              <a:buFont typeface="Arial" panose="020B0604020202090204" pitchFamily="34" charset="0"/>
              <a:buChar char="•"/>
            </a:pP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6750685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863715" y="73660"/>
            <a:ext cx="4538980" cy="41802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316095" y="4336415"/>
            <a:ext cx="7875905" cy="252158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772535" y="2924810"/>
            <a:ext cx="21342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Attention</a:t>
            </a:r>
            <a:endParaRPr lang="en-US" sz="3200">
              <a:solidFill>
                <a:srgbClr val="FF0000"/>
              </a:solidFill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7" name="Text Box 6"/>
          <p:cNvSpPr txBox="1"/>
          <p:nvPr>
            <p:custDataLst>
              <p:tags r:id="rId7"/>
            </p:custDataLst>
          </p:nvPr>
        </p:nvSpPr>
        <p:spPr>
          <a:xfrm>
            <a:off x="7058660" y="3927475"/>
            <a:ext cx="453834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Similarity clustering of states</a:t>
            </a:r>
            <a:endParaRPr lang="en-US" sz="3200">
              <a:solidFill>
                <a:srgbClr val="FF0000"/>
              </a:solidFill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181100" y="2289175"/>
            <a:ext cx="983043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3600">
                <a:latin typeface="Georgia Regular" panose="02040502050405090303" charset="0"/>
                <a:cs typeface="Georgia Regular" panose="02040502050405090303" charset="0"/>
              </a:rPr>
              <a:t>Can we devise complex tasks where representation (learning) really is the game changer?</a:t>
            </a:r>
            <a:endParaRPr lang="en-US" sz="36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Title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864485" y="2212975"/>
            <a:ext cx="6463665" cy="858520"/>
          </a:xfrm>
        </p:spPr>
        <p:txBody>
          <a:bodyPr>
            <a:normAutofit/>
          </a:bodyPr>
          <a:p>
            <a:pPr algn="ctr"/>
            <a:r>
              <a:rPr lang="en-US" sz="4800">
                <a:latin typeface="Georgia Regular" panose="02040502050405090303" charset="0"/>
                <a:cs typeface="Georgia Regular" panose="02040502050405090303" charset="0"/>
              </a:rPr>
              <a:t>THE END</a:t>
            </a:r>
            <a:endParaRPr lang="en-US" sz="48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6463665" cy="858520"/>
          </a:xfrm>
        </p:spPr>
        <p:txBody>
          <a:bodyPr/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Inverse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Reinforcement Learning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7700" y="865505"/>
            <a:ext cx="6712585" cy="405511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1704340" y="5245100"/>
            <a:ext cx="9493885" cy="14097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I saw him walking this way, what is his intention?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i.e. What is the reward at each state(-action) that makes him act like this?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230745" y="911225"/>
            <a:ext cx="4584700" cy="40170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6463665" cy="858520"/>
          </a:xfrm>
        </p:spPr>
        <p:txBody>
          <a:bodyPr/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Inverse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Reinforcement Learning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7700" y="1209040"/>
            <a:ext cx="3022600" cy="415290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4218940" y="5046345"/>
            <a:ext cx="75164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reward function is too complicated to hand-tune ☹ 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4362450" y="1209040"/>
            <a:ext cx="406400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maintaining safe following distance?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keeping away from the curb?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staying far from any pedestrians?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maintaining a reasonable speed?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a slight preference for driving in the middle lane?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not changing lanes too often?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......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6463665" cy="858520"/>
          </a:xfrm>
        </p:spPr>
        <p:txBody>
          <a:bodyPr/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Inverse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Reinforcement Learning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7700" y="1209040"/>
            <a:ext cx="3022600" cy="415290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4218940" y="5046345"/>
            <a:ext cx="75164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chemeClr val="bg2">
                    <a:lumMod val="85000"/>
                  </a:schemeClr>
                </a:solidFill>
                <a:latin typeface="Georgia Regular" panose="02040502050405090303" charset="0"/>
                <a:cs typeface="Georgia Regular" panose="02040502050405090303" charset="0"/>
              </a:rPr>
              <a:t>reward function is too complicated to hand-tune  </a:t>
            </a:r>
            <a:endParaRPr lang="en-US" sz="2400">
              <a:solidFill>
                <a:schemeClr val="bg2">
                  <a:lumMod val="85000"/>
                </a:schemeClr>
              </a:solidFill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3" name="Text Box 2"/>
          <p:cNvSpPr txBox="1"/>
          <p:nvPr>
            <p:custDataLst>
              <p:tags r:id="rId3"/>
            </p:custDataLst>
          </p:nvPr>
        </p:nvSpPr>
        <p:spPr>
          <a:xfrm>
            <a:off x="4218940" y="1369695"/>
            <a:ext cx="75164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but we can see what an expert does </a:t>
            </a:r>
            <a:r>
              <a:rPr lang="en-US" sz="2800">
                <a:latin typeface="Georgia Regular" panose="02040502050405090303" charset="0"/>
                <a:cs typeface="Georgia Regular" panose="02040502050405090303" charset="0"/>
              </a:rPr>
              <a:t>☺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︎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000">
                <a:latin typeface="Georgia Regular" panose="02040502050405090303" charset="0"/>
                <a:cs typeface="Georgia Regular" panose="02040502050405090303" charset="0"/>
              </a:rPr>
              <a:t>(and thus infer the reward function that give rise to </a:t>
            </a:r>
            <a:endParaRPr lang="en-US" sz="20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000">
                <a:latin typeface="Georgia Regular" panose="02040502050405090303" charset="0"/>
                <a:cs typeface="Georgia Regular" panose="02040502050405090303" charset="0"/>
              </a:rPr>
              <a:t>a good policy)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359015" y="103568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00B050"/>
                </a:solidFill>
                <a:latin typeface="Georgia Regular" panose="02040502050405090303" charset="0"/>
                <a:cs typeface="Georgia Regular" panose="02040502050405090303" charset="0"/>
              </a:rPr>
              <a:t>apprenticeship learning</a:t>
            </a:r>
            <a:endParaRPr lang="en-US" sz="2400">
              <a:solidFill>
                <a:srgbClr val="00B050"/>
              </a:solidFill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6463665" cy="858520"/>
          </a:xfrm>
        </p:spPr>
        <p:txBody>
          <a:bodyPr/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Inverse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Reinforcement Learning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10260" y="1270635"/>
            <a:ext cx="1035240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Formal Definition: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Given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1) measurements of an </a:t>
            </a:r>
            <a:r>
              <a:rPr lang="en-US" sz="24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agent’s behaviour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over time, in a variety of circumstances, 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2) measurements of the </a:t>
            </a:r>
            <a:r>
              <a:rPr lang="en-US" sz="24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sensory inputs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to that agent; 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3) a model of the </a:t>
            </a:r>
            <a:r>
              <a:rPr lang="en-US" sz="2400">
                <a:solidFill>
                  <a:srgbClr val="FF0000"/>
                </a:solidFill>
                <a:latin typeface="Georgia Regular" panose="02040502050405090303" charset="0"/>
                <a:cs typeface="Georgia Regular" panose="02040502050405090303" charset="0"/>
              </a:rPr>
              <a:t>physical environment</a:t>
            </a:r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 (including the agent’s body).  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Determine the reward function that the agent is optimizing.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(Stuart Russell, 1998)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445000" y="524510"/>
            <a:ext cx="3302000" cy="2667635"/>
          </a:xfrm>
          <a:prstGeom prst="rect">
            <a:avLst/>
          </a:prstGeom>
        </p:spPr>
      </p:pic>
      <p:cxnSp>
        <p:nvCxnSpPr>
          <p:cNvPr id="5" name="Straight Arrow Connector 4"/>
          <p:cNvCxnSpPr>
            <a:stCxn id="4" idx="3"/>
          </p:cNvCxnSpPr>
          <p:nvPr/>
        </p:nvCxnSpPr>
        <p:spPr>
          <a:xfrm>
            <a:off x="7747000" y="1858645"/>
            <a:ext cx="236347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>
            <p:custDataLst>
              <p:tags r:id="rId3"/>
            </p:custDataLst>
          </p:nvPr>
        </p:nvCxnSpPr>
        <p:spPr>
          <a:xfrm>
            <a:off x="2081530" y="1858645"/>
            <a:ext cx="236347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Text Box 6"/>
          <p:cNvSpPr txBox="1"/>
          <p:nvPr/>
        </p:nvSpPr>
        <p:spPr>
          <a:xfrm>
            <a:off x="2648585" y="1423670"/>
            <a:ext cx="12299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sensory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8" name="Text Box 7"/>
          <p:cNvSpPr txBox="1"/>
          <p:nvPr>
            <p:custDataLst>
              <p:tags r:id="rId4"/>
            </p:custDataLst>
          </p:nvPr>
        </p:nvSpPr>
        <p:spPr>
          <a:xfrm>
            <a:off x="8313420" y="1398270"/>
            <a:ext cx="12299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motor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1370" y="1324610"/>
            <a:ext cx="1066800" cy="1066800"/>
          </a:xfrm>
          <a:prstGeom prst="rect">
            <a:avLst/>
          </a:prstGeom>
        </p:spPr>
      </p:pic>
      <p:pic>
        <p:nvPicPr>
          <p:cNvPr id="10" name="Picture 9" descr="/Users/fitzgeraldsnow/Library/Containers/com.kingsoft.wpsoffice.mac/Data/tmp/photoeditapp/20250923200025/temp.pngtemp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0323830" y="1134745"/>
            <a:ext cx="1270000" cy="1447800"/>
          </a:xfrm>
          <a:prstGeom prst="rect">
            <a:avLst/>
          </a:prstGeom>
        </p:spPr>
      </p:pic>
      <p:sp>
        <p:nvSpPr>
          <p:cNvPr id="11" name="Cloud Callout 10"/>
          <p:cNvSpPr/>
          <p:nvPr/>
        </p:nvSpPr>
        <p:spPr>
          <a:xfrm rot="19920000" flipV="1">
            <a:off x="5073015" y="4453255"/>
            <a:ext cx="2045335" cy="2044700"/>
          </a:xfrm>
          <a:prstGeom prst="cloudCallout">
            <a:avLst>
              <a:gd name="adj1" fmla="val -27600"/>
              <a:gd name="adj2" fmla="val 79152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 l="6412" t="3400" r="7314" b="4479"/>
          <a:stretch>
            <a:fillRect/>
          </a:stretch>
        </p:blipFill>
        <p:spPr>
          <a:xfrm>
            <a:off x="5448935" y="4987925"/>
            <a:ext cx="1292860" cy="1305560"/>
          </a:xfrm>
          <a:prstGeom prst="ellipse">
            <a:avLst/>
          </a:prstGeom>
        </p:spPr>
      </p:pic>
      <p:cxnSp>
        <p:nvCxnSpPr>
          <p:cNvPr id="13" name="Straight Arrow Connector 12"/>
          <p:cNvCxnSpPr>
            <a:stCxn id="4" idx="2"/>
          </p:cNvCxnSpPr>
          <p:nvPr/>
        </p:nvCxnSpPr>
        <p:spPr>
          <a:xfrm>
            <a:off x="6096000" y="3192145"/>
            <a:ext cx="0" cy="11709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Text Box 14"/>
          <p:cNvSpPr txBox="1"/>
          <p:nvPr>
            <p:custDataLst>
              <p:tags r:id="rId11"/>
            </p:custDataLst>
          </p:nvPr>
        </p:nvSpPr>
        <p:spPr>
          <a:xfrm>
            <a:off x="4700270" y="3547110"/>
            <a:ext cx="13957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thoughts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445000" y="524510"/>
            <a:ext cx="3302000" cy="2667635"/>
          </a:xfrm>
          <a:prstGeom prst="rect">
            <a:avLst/>
          </a:prstGeom>
        </p:spPr>
      </p:pic>
      <p:cxnSp>
        <p:nvCxnSpPr>
          <p:cNvPr id="5" name="Straight Arrow Connector 4"/>
          <p:cNvCxnSpPr>
            <a:stCxn id="4" idx="3"/>
          </p:cNvCxnSpPr>
          <p:nvPr/>
        </p:nvCxnSpPr>
        <p:spPr>
          <a:xfrm>
            <a:off x="7747000" y="1858645"/>
            <a:ext cx="236347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>
            <p:custDataLst>
              <p:tags r:id="rId3"/>
            </p:custDataLst>
          </p:nvPr>
        </p:nvCxnSpPr>
        <p:spPr>
          <a:xfrm>
            <a:off x="2081530" y="1858645"/>
            <a:ext cx="236347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Text Box 6"/>
          <p:cNvSpPr txBox="1"/>
          <p:nvPr/>
        </p:nvSpPr>
        <p:spPr>
          <a:xfrm>
            <a:off x="2648585" y="1423670"/>
            <a:ext cx="12299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sensory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8" name="Text Box 7"/>
          <p:cNvSpPr txBox="1"/>
          <p:nvPr>
            <p:custDataLst>
              <p:tags r:id="rId4"/>
            </p:custDataLst>
          </p:nvPr>
        </p:nvSpPr>
        <p:spPr>
          <a:xfrm>
            <a:off x="8313420" y="1398270"/>
            <a:ext cx="12299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motor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1370" y="1324610"/>
            <a:ext cx="1066800" cy="1066800"/>
          </a:xfrm>
          <a:prstGeom prst="rect">
            <a:avLst/>
          </a:prstGeom>
        </p:spPr>
      </p:pic>
      <p:pic>
        <p:nvPicPr>
          <p:cNvPr id="10" name="Picture 9" descr="/Users/fitzgeraldsnow/Library/Containers/com.kingsoft.wpsoffice.mac/Data/tmp/photoeditapp/20250923200025/temp.pngtemp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0323830" y="1134745"/>
            <a:ext cx="1270000" cy="1447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 l="6412" t="3400" r="7314" b="4479"/>
          <a:stretch>
            <a:fillRect/>
          </a:stretch>
        </p:blipFill>
        <p:spPr>
          <a:xfrm>
            <a:off x="5448935" y="4542155"/>
            <a:ext cx="1292860" cy="1305560"/>
          </a:xfrm>
          <a:prstGeom prst="ellipse">
            <a:avLst/>
          </a:prstGeom>
          <a:effectLst>
            <a:outerShdw blurRad="50800" dist="50800" dir="5400000" algn="ctr" rotWithShape="0">
              <a:srgbClr val="000000">
                <a:alpha val="21000"/>
              </a:srgbClr>
            </a:outerShdw>
          </a:effectLst>
        </p:spPr>
      </p:pic>
      <p:cxnSp>
        <p:nvCxnSpPr>
          <p:cNvPr id="13" name="Straight Arrow Connector 12"/>
          <p:cNvCxnSpPr>
            <a:stCxn id="4" idx="2"/>
          </p:cNvCxnSpPr>
          <p:nvPr/>
        </p:nvCxnSpPr>
        <p:spPr>
          <a:xfrm>
            <a:off x="6096000" y="3192145"/>
            <a:ext cx="0" cy="11709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" name="Curved Connector 2"/>
          <p:cNvCxnSpPr>
            <a:stCxn id="12" idx="6"/>
          </p:cNvCxnSpPr>
          <p:nvPr/>
        </p:nvCxnSpPr>
        <p:spPr>
          <a:xfrm flipV="1">
            <a:off x="6741795" y="3893820"/>
            <a:ext cx="1275715" cy="1301115"/>
          </a:xfrm>
          <a:prstGeom prst="curvedConnector2">
            <a:avLst/>
          </a:prstGeom>
          <a:ln w="31750" cap="rnd">
            <a:solidFill>
              <a:schemeClr val="accent2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Text Box 14"/>
          <p:cNvSpPr txBox="1"/>
          <p:nvPr/>
        </p:nvSpPr>
        <p:spPr>
          <a:xfrm>
            <a:off x="6741795" y="3433445"/>
            <a:ext cx="49453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What’s the agent’s mental model?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8313420" y="4135120"/>
            <a:ext cx="3210560" cy="14478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>
                <a:latin typeface="Georgia Regular" panose="02040502050405090303" charset="0"/>
                <a:cs typeface="Georgia Regular" panose="02040502050405090303" charset="0"/>
              </a:rPr>
              <a:t>What’s his belief of the world, e.g. transition prob, reward..</a:t>
            </a:r>
            <a:endParaRPr lang="en-US" sz="24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647700" y="258445"/>
            <a:ext cx="6463665" cy="858520"/>
          </a:xfrm>
        </p:spPr>
        <p:txBody>
          <a:bodyPr/>
          <a:p>
            <a:r>
              <a:rPr lang="en-US" sz="3200">
                <a:solidFill>
                  <a:schemeClr val="tx1"/>
                </a:solidFill>
                <a:latin typeface="Georgia Regular" panose="02040502050405090303" charset="0"/>
                <a:cs typeface="Georgia Regular" panose="02040502050405090303" charset="0"/>
              </a:rPr>
              <a:t>Inverse</a:t>
            </a:r>
            <a:r>
              <a:rPr lang="en-US" sz="3200">
                <a:latin typeface="Georgia Regular" panose="02040502050405090303" charset="0"/>
                <a:cs typeface="Georgia Regular" panose="02040502050405090303" charset="0"/>
              </a:rPr>
              <a:t> Rational Control</a:t>
            </a:r>
            <a:endParaRPr lang="en-US" sz="3200">
              <a:latin typeface="Georgia Regular" panose="02040502050405090303" charset="0"/>
              <a:cs typeface="Georgia Regular" panose="02040502050405090303" charset="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1645285" y="3433445"/>
            <a:ext cx="35293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We see what the agent observes and how he acts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  <a:p>
            <a:r>
              <a:rPr lang="en-US">
                <a:latin typeface="Georgia Regular" panose="02040502050405090303" charset="0"/>
                <a:cs typeface="Georgia Regular" panose="02040502050405090303" charset="0"/>
              </a:rPr>
              <a:t>Then we try to infer:</a:t>
            </a:r>
            <a:endParaRPr lang="en-US">
              <a:latin typeface="Georgia Regular" panose="02040502050405090303" charset="0"/>
              <a:cs typeface="Georgia Regular" panose="02040502050405090303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334E55B0-647D-440b-865C-3EC943EB4CBC-1">
      <extobjdata type="334E55B0-647D-440b-865C-3EC943EB4CBC" data="ewoJIkltZ1NldHRpbmdKc29uIiA6ICJ7XCJkcGlcIjpcIjYwMFwiLFwiZm9ybWF0XCI6XCJQTkdcIixcInRyYW5zcGFyZW50XCI6dHJ1ZSxcImF1dG9cIjpmYWxzZX0iLAoJIkxhdGV4IiA6ICJYRnNnUkY5N1MweDlJRnhkIiwKCSJMYXRleEltZ0Jhc2U2NCIgOiAiaVZCT1J3MEtHZ29BQUFBTlNVaEVVZ0FBQUtnQUFBQkdCQU1BQUFDcUs4SjFBQUFBTUZCTVZFWC8vLzhBQUFBQUFBQUFBQUFBQUFBQUFBQUFBQUFBQUFBQUFBQUFBQUFBQUFBQUFBQUFBQUFBQUFBQUFBQUFBQUF2M2FCN0FBQUFEM1JTVGxNQXUrL2R6YXVKUkJCbW1TSjJWREorUmloTUFBQUFDWEJJV1hNQUFBN0VBQUFPeEFHVkt3NGJBQUFFNkVsRVFWUllDYTFYeld0a1JSQnYxMGkrTjFFOGlBZXpaQkVGWFdkSjlpaThnWTFlQkxNZXhPUGtJQXBlRWp6cUliT0NFSW1Zbkx6T1hoWnhMek9naHowNXdUL0EyYU40eVlBZ2drcDJaeEkvczVhLzZ0ZlQzVlg5TXNuazJZZVordWo2ZFhmMXI3dnJHWk8zSjBpMC9pdnZPa2VKdndrQmFaV2pqUko0ZWVqbnR4K3ZNTmJUZDdpOWtVRThiSlZHTldZS1FNOFBjRDZBOHZkQUtmRS9BNXc5SDg5YTFXdm5GaDREVExUaXI1R0Ercm5CQm9FWGlIb0RtZjhYL28rcHRvbU9ZdEF4b3Q5ai9WeHlnK2l2T0pCcFZwcFdOYUovWWxDelRuUlZHTTZoZ0tlWFJOaEhSQStGWVhSbEdxdTlJY0pBM0VOaEdGMlpCT2l1Q0p1RnBTc3NJeXVLcG9qbm5Wb2JHVWNFYUpyQ21aVm1hbHZSRktDclJQZkZ3Q01yRFVWVEFOU0kvaGdaUndRQVFkTFVtR1k2amdnNVhVbG9ha0dQVHc4YzBpT2xxVjErdWRPZjB0VGVVK1V1YXFacFY2MGtTd21oZXB5aUZ0RFVJTTNsWnRvbWVxREc1Uk5WTHFjTklyM1Q0d0RWTmpYdUtTbzQrYS9xd205ZnVic3ZTNDhrNzUwK0QycmM0U3JuYjE1MWVSUzJVbWVmNzg0OUJUb0hXMVhaUmxLNVBPbXFpQVBZMXBSdEpKV1hxZ1BXbzRGbTZmTEt5c3J5SXQzS2UyVzl5OWV1THpuRjREZ3VMaTh2TGFxSjdhUTA1VHZhVnhmTUJOdHlITjRDdEFnME4vUmIrWmo1NzM1S1NRNE1CMnJpbXliUmk3L1VYUkJ6K05YdkE4STJsblg4YzlDdGhBaE5VNzVpWXRzbTBUMGZoUkdmOFFvTHd1czhXY29lbEQxaTh6dHgxc2ZvZFlGcGhEZDNGZEcwRGRBd05iNEl3K1V3bllrS0NTQ3gxdzFYUkZOa3FSL1BKczU2NDBFOWRrR092YzVWUk5PS1BQa1hvMWZ3cGlvN2pJRTN6citGTGFBcDcxUFZqY2wvSU5YZ3pJNVhYb3NjVm95ODNyV1QwaFMzdGpoamo0UXhtdWt0QysrOFIzUENmcHFTUnN4U2RKdnpaL2FyZmxmSHMzZFBHNXRwU2lxcU9qMFlsTUNUcWppMFdQQjJOV2dXRXVaY3ZIV3R1RnZIMFhSaTRVcHNkdkxBRzdrS2FMcXBxNU1GVjZ5K243Q0pnYzVHVTh4OUxSclc0R20xMnpPVjVvNjdwWHRpUC9hNkFnSzdHYzRQZXh4TkwyYUZKZHZaYUZyVEZIRkU3S1FjNXlIUFJGTnNrNXlveVdsNjg0VFBnRFBSRkJPOXdUTUlEV2RoemN4V2FFQ3M0R0ZwcnBpbUlsWDRMdFZWUkp2Um1zZWI0VnpGc0FjRlkyV1NwamoydlkwNEJuSUROUDJ4MzhJNnhmQ3VWd0ZOdVRhdEJwRHhWYUtuZ3BwTE5UcWN3WnVFYlM3NnRocVFPSXJDM2tXa25GMGdTZzlOaFk1V24wTU1uSG9Sc0RvU1I1aG1INkM3empEeFF5Vk5xREc4R0h1VWtMMXFIR3RsZUVWU1BubnZUYXlXNk5rNzc2RGRmaEtROUhJU3hTOTdQbTVoVXVHOUgySSs1QzhRMVhwZkJMK1hVS3k5WUpYQ3BNSmI5VjJuRDgyM0VySjM3Y3V1ZDBlQ3BhblZhL0k1dExiZ2hUcWwyUmpCU0xIdDl3ZlNWZWt6Sm5qaG1mdFR1MC9TRzBUMTNJZWxQdFM5NEEybXpueVFoMHMxLzF4anA4WEx6WEVnY1FqUDdnVjV1RlFKWlZVdFRXcE0wOGxvMHNNeE1UMi9aaVJRSlZYUTlFSW82b1pqTWsxOStuRXQrZ0h5TUVIVFdsSlVuSVNOM2ZHenc0T21raHJUZElZdW5RU2k3U0RpTFcvRGVkbjFDZ3N4VFR2UkxTSTZwUXJ5R1BaMEo1cTI3UXJ2aG92NVdEM3NLVlN3ZER4TllVUGhKZXVlZGUvOXRQaG1ERUJCMnY2VmlMNjc2d3lmQVlQZWFubjM5ay9RNzI1dGJXMy85allrWGJqNmZsSllSVmR1K2UyR2E4cTJydXMwOERwellJa0UwUnAvM3F4Y1g2cThaQjFqK0xyQnQwKy83cm9wME42ZU1mOEJ6SFpuZ2NwMjR1TUFBQUFBU1VWT1JLNUNZSUk9Igp9Cg=="/>
    </extobj>
  </extobjs>
</s:customData>
</file>

<file path=customXml/itemProps90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4627</Words>
  <Application>WPS Writer</Application>
  <PresentationFormat>宽屏</PresentationFormat>
  <Paragraphs>247</Paragraphs>
  <Slides>39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55" baseType="lpstr">
      <vt:lpstr>Arial</vt:lpstr>
      <vt:lpstr>宋体</vt:lpstr>
      <vt:lpstr>Wingdings</vt:lpstr>
      <vt:lpstr>Georgia Regular</vt:lpstr>
      <vt:lpstr>汉仪书宋二KW</vt:lpstr>
      <vt:lpstr>微软雅黑</vt:lpstr>
      <vt:lpstr>汉仪旗黑</vt:lpstr>
      <vt:lpstr>宋体</vt:lpstr>
      <vt:lpstr>Arial Unicode MS</vt:lpstr>
      <vt:lpstr>Calibri</vt:lpstr>
      <vt:lpstr>Helvetica Neue</vt:lpstr>
      <vt:lpstr>宋体-简</vt:lpstr>
      <vt:lpstr>Apple Symbols</vt:lpstr>
      <vt:lpstr>Times New Roman Regular</vt:lpstr>
      <vt:lpstr>Chalkboard Regular</vt:lpstr>
      <vt:lpstr>WPS</vt:lpstr>
      <vt:lpstr>PowerPoint 演示文稿</vt:lpstr>
      <vt:lpstr>               Reinforcement Learning</vt:lpstr>
      <vt:lpstr>Inverse Reinforcement Learning</vt:lpstr>
      <vt:lpstr>Inverse Reinforcement Learning</vt:lpstr>
      <vt:lpstr>Inverse Reinforcement Learning</vt:lpstr>
      <vt:lpstr>Inverse Reinforcement Learning</vt:lpstr>
      <vt:lpstr>Inverse Reinforcement Learning</vt:lpstr>
      <vt:lpstr>PowerPoint 演示文稿</vt:lpstr>
      <vt:lpstr>Inverse Rational Control</vt:lpstr>
      <vt:lpstr>Inverse Rational Control</vt:lpstr>
      <vt:lpstr>Inverse Rational Control</vt:lpstr>
      <vt:lpstr>Inverse Rational Control</vt:lpstr>
      <vt:lpstr>Modelling Behavior as Rational</vt:lpstr>
      <vt:lpstr>Modelling Behavior as Rational</vt:lpstr>
      <vt:lpstr>Modelling Behavior as Rational</vt:lpstr>
      <vt:lpstr>Modelling Behavior as Rational</vt:lpstr>
      <vt:lpstr>Modelling Behavior as Rational</vt:lpstr>
      <vt:lpstr>Modelling Behavior as Rational</vt:lpstr>
      <vt:lpstr>Modelling Behavior as Rational</vt:lpstr>
      <vt:lpstr>Modelling Behavior as Rational</vt:lpstr>
      <vt:lpstr>Neural Coding</vt:lpstr>
      <vt:lpstr>Modelling Behavior as Rational</vt:lpstr>
      <vt:lpstr>Neural Coding</vt:lpstr>
      <vt:lpstr>Neural Coding</vt:lpstr>
      <vt:lpstr>Neural Coding</vt:lpstr>
      <vt:lpstr>Neural Coding</vt:lpstr>
      <vt:lpstr>Neural Coding</vt:lpstr>
      <vt:lpstr>Neural Coding</vt:lpstr>
      <vt:lpstr>Problems</vt:lpstr>
      <vt:lpstr>THE END</vt:lpstr>
      <vt:lpstr>Problems</vt:lpstr>
      <vt:lpstr>Problems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THE 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张博涛</cp:lastModifiedBy>
  <cp:revision>50</cp:revision>
  <dcterms:created xsi:type="dcterms:W3CDTF">2025-09-25T15:11:29Z</dcterms:created>
  <dcterms:modified xsi:type="dcterms:W3CDTF">2025-09-25T15:11:29Z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1033-6.5.2.8766</vt:lpwstr>
  </property>
  <property fmtid="{D5CDD505-2E9C-101B-9397-08002B2CF9AE}" pid="3" name="ICV">
    <vt:lpwstr>4B681650992A23BF2361D26839DD6810_41</vt:lpwstr>
  </property>
</Properties>
</file>

<file path=docProps/thumbnail.jpeg>
</file>